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539" r:id="rId2"/>
    <p:sldId id="540" r:id="rId3"/>
    <p:sldId id="541" r:id="rId4"/>
    <p:sldId id="542" r:id="rId5"/>
    <p:sldId id="551" r:id="rId6"/>
    <p:sldId id="543" r:id="rId7"/>
    <p:sldId id="564" r:id="rId8"/>
    <p:sldId id="544" r:id="rId9"/>
    <p:sldId id="550" r:id="rId10"/>
    <p:sldId id="563" r:id="rId11"/>
    <p:sldId id="554" r:id="rId12"/>
    <p:sldId id="548" r:id="rId13"/>
    <p:sldId id="558" r:id="rId14"/>
    <p:sldId id="560" r:id="rId15"/>
    <p:sldId id="561" r:id="rId16"/>
    <p:sldId id="557" r:id="rId17"/>
    <p:sldId id="552" r:id="rId18"/>
    <p:sldId id="559" r:id="rId19"/>
    <p:sldId id="562" r:id="rId20"/>
    <p:sldId id="55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38"/>
    <p:restoredTop sz="92273"/>
  </p:normalViewPr>
  <p:slideViewPr>
    <p:cSldViewPr snapToGrid="0" snapToObjects="1">
      <p:cViewPr varScale="1">
        <p:scale>
          <a:sx n="98" d="100"/>
          <a:sy n="98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2EDD6-A1FA-F740-835E-8B774E080015}" type="datetimeFigureOut">
              <a:rPr lang="en-US" smtClean="0"/>
              <a:t>6/24/22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9A452-4571-5942-B3DD-D845EB03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5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9A452-4571-5942-B3DD-D845EB0327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6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02443"/>
            <a:ext cx="10363200" cy="1381538"/>
          </a:xfrm>
        </p:spPr>
        <p:txBody>
          <a:bodyPr>
            <a:noAutofit/>
          </a:bodyPr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EF23D8-7AA9-C845-A432-F317CC930791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7C84C-CAB0-7844-B60D-C3AEDB7E7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7201" y="99391"/>
            <a:ext cx="1119514" cy="92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2A659-F36A-4B4E-BFE7-94A9DA09C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2890" y="5294315"/>
            <a:ext cx="1088136" cy="110172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7040572-A5CE-564C-A070-DE2444457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4704" y="3757961"/>
            <a:ext cx="7022592" cy="2564779"/>
          </a:xfrm>
        </p:spPr>
        <p:txBody>
          <a:bodyPr vert="horz" lIns="91429" tIns="45714" rIns="91429" bIns="45714" rtlCol="0">
            <a:normAutofit/>
          </a:bodyPr>
          <a:lstStyle>
            <a:lvl1pPr marL="0" indent="0" algn="ctr" defTabSz="914293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17909-2880-C14E-A9A2-494EF11E78ED}"/>
              </a:ext>
            </a:extLst>
          </p:cNvPr>
          <p:cNvSpPr txBox="1"/>
          <p:nvPr userDrawn="1"/>
        </p:nvSpPr>
        <p:spPr>
          <a:xfrm>
            <a:off x="2323172" y="6553200"/>
            <a:ext cx="7545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This material is a work of the U.S. Government and is not subject to copyright protection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408369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9329"/>
            <a:ext cx="10542512" cy="707886"/>
          </a:xfrm>
        </p:spPr>
        <p:txBody>
          <a:bodyPr/>
          <a:lstStyle>
            <a:lvl1pPr algn="l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086466"/>
            <a:ext cx="11032435" cy="5105611"/>
          </a:xfrm>
        </p:spPr>
        <p:txBody>
          <a:bodyPr>
            <a:noAutofit/>
          </a:bodyPr>
          <a:lstStyle>
            <a:lvl1pPr marL="274320" indent="-274320">
              <a:spcBef>
                <a:spcPts val="800"/>
              </a:spcBef>
              <a:spcAft>
                <a:spcPts val="400"/>
              </a:spcAft>
              <a:defRPr sz="2400" b="1"/>
            </a:lvl1pPr>
            <a:lvl2pPr marL="566928" indent="-210312">
              <a:spcBef>
                <a:spcPts val="0"/>
              </a:spcBef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25093E6-E248-1749-B88A-27573FBEC97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07031-5072-D84C-85BB-E4E3BA9C9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312" y="142654"/>
            <a:ext cx="819157" cy="6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69600" y="6553200"/>
            <a:ext cx="81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6A514C7-A462-104D-94C9-6AAA194B0A8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52236" name="Line 12"/>
          <p:cNvSpPr>
            <a:spLocks noChangeShapeType="1"/>
          </p:cNvSpPr>
          <p:nvPr userDrawn="1"/>
        </p:nvSpPr>
        <p:spPr bwMode="auto">
          <a:xfrm>
            <a:off x="353485" y="6537325"/>
            <a:ext cx="11406716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pitchFamily="-108" charset="0"/>
              <a:ea typeface="+mn-ea"/>
            </a:endParaRPr>
          </a:p>
        </p:txBody>
      </p:sp>
      <p:sp>
        <p:nvSpPr>
          <p:cNvPr id="52238" name="Text Box 14"/>
          <p:cNvSpPr txBox="1">
            <a:spLocks noChangeArrowheads="1"/>
          </p:cNvSpPr>
          <p:nvPr userDrawn="1"/>
        </p:nvSpPr>
        <p:spPr bwMode="auto">
          <a:xfrm>
            <a:off x="203200" y="6597650"/>
            <a:ext cx="3668184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2"/>
                </a:solidFill>
              </a:rPr>
              <a:t>www.nasa.gov</a:t>
            </a:r>
            <a:endParaRPr lang="en-US" altLang="en-US" sz="1100"/>
          </a:p>
        </p:txBody>
      </p:sp>
      <p:sp>
        <p:nvSpPr>
          <p:cNvPr id="1032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383631"/>
            <a:ext cx="9652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19200"/>
            <a:ext cx="10363200" cy="203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307064" y="930963"/>
            <a:ext cx="10363200" cy="1588"/>
          </a:xfrm>
          <a:prstGeom prst="line">
            <a:avLst/>
          </a:prstGeom>
          <a:solidFill>
            <a:schemeClr val="accent1"/>
          </a:solidFill>
          <a:ln w="57150" cap="flat" cmpd="sng" algn="ctr">
            <a:gradFill flip="none" rotWithShape="1">
              <a:gsLst>
                <a:gs pos="0">
                  <a:srgbClr val="800000"/>
                </a:gs>
                <a:gs pos="100000">
                  <a:prstClr val="white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447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ＭＳ Ｐゴシック" pitchFamily="-108" charset="-128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Arial" panose="020B0604020202020204" pitchFamily="34" charset="0"/>
          <a:ea typeface="ＭＳ Ｐゴシック" pitchFamily="-108" charset="-128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Arial" panose="020B0604020202020204" pitchFamily="34" charset="0"/>
          <a:ea typeface="ＭＳ Ｐゴシック" pitchFamily="-108" charset="-128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 panose="020B0604020202020204" pitchFamily="34" charset="0"/>
          <a:ea typeface="ＭＳ Ｐゴシック" pitchFamily="-108" charset="-128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Arial" panose="020B0604020202020204" pitchFamily="34" charset="0"/>
          <a:ea typeface="ＭＳ Ｐゴシック" pitchFamily="-108" charset="-128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Arial" panose="020B0604020202020204" pitchFamily="34" charset="0"/>
          <a:ea typeface="ＭＳ Ｐゴシック" pitchFamily="-108" charset="-128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54C19C-0D24-6E48-9CDE-C25812F33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197340"/>
            <a:ext cx="10363200" cy="1381538"/>
          </a:xfrm>
        </p:spPr>
        <p:txBody>
          <a:bodyPr/>
          <a:lstStyle/>
          <a:p>
            <a:r>
              <a:rPr lang="en-US" dirty="0"/>
              <a:t>USM3D-ME Simulations for </a:t>
            </a:r>
            <a:br>
              <a:rPr lang="en-US" dirty="0"/>
            </a:br>
            <a:r>
              <a:rPr lang="en-US" dirty="0"/>
              <a:t>DPW-VII: Expanding the Envelope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9A736-EC05-4844-8E2A-F34CADD48B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1</a:t>
            </a:fld>
            <a:endParaRPr lang="en-US" altLang="en-US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B446AA1-706B-DD43-877F-D9F3B123F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12264"/>
              </p:ext>
            </p:extLst>
          </p:nvPr>
        </p:nvGraphicFramePr>
        <p:xfrm>
          <a:off x="2382345" y="3210618"/>
          <a:ext cx="7427310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655">
                  <a:extLst>
                    <a:ext uri="{9D8B030D-6E8A-4147-A177-3AD203B41FA5}">
                      <a16:colId xmlns:a16="http://schemas.microsoft.com/office/drawing/2014/main" val="3143182804"/>
                    </a:ext>
                  </a:extLst>
                </a:gridCol>
                <a:gridCol w="3713655">
                  <a:extLst>
                    <a:ext uri="{9D8B030D-6E8A-4147-A177-3AD203B41FA5}">
                      <a16:colId xmlns:a16="http://schemas.microsoft.com/office/drawing/2014/main" val="311054868"/>
                    </a:ext>
                  </a:extLst>
                </a:gridCol>
              </a:tblGrid>
              <a:tr h="71429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Brent Pomeroy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Mohagna Pandya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NASA Langley Research Center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Configuration Aerodynamics Branch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Boris Diskin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National Institute of Aerospace</a:t>
                      </a:r>
                    </a:p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254970"/>
                  </a:ext>
                </a:extLst>
              </a:tr>
              <a:tr h="444646">
                <a:tc gridSpan="2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en-US" sz="2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en-US" sz="2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en-US" sz="2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en-US" sz="2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en-US" sz="2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en-US" sz="2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Taylor Kate Boyett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NASA Langley Research Center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Intern, Configuration Aerodynamics Branch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Senior, Georgia Institute of Technology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285520"/>
                  </a:ext>
                </a:extLst>
              </a:tr>
              <a:tr h="444646">
                <a:tc gridSpan="2">
                  <a:txBody>
                    <a:bodyPr/>
                    <a:lstStyle/>
                    <a:p>
                      <a:pPr algn="ctr"/>
                      <a:endParaRPr lang="en-US" sz="5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en-US" sz="5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en-US" sz="5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en-US" sz="5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1500" b="0" dirty="0">
                          <a:solidFill>
                            <a:sysClr val="windowText" lastClr="000000"/>
                          </a:solidFill>
                        </a:rPr>
                        <a:t>CFD Drag Prediction Workshop VII: Expanding the Envelope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2022 AIAA Aviation Forum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June 25-26, 2022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566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518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EBCD-D5D0-49B4-564A-52C77374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Medium and Ultra Fine Grids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CA42E-3CD1-A447-75C1-1FE2783746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10</a:t>
            </a:fld>
            <a:endParaRPr lang="en-US" alt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9D5D8-DAD8-90A9-3C6F-8C5B8B69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895" y="2534151"/>
            <a:ext cx="3753009" cy="3336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D6D9A-7960-DD5A-13F7-625BAE98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97" y="2534151"/>
            <a:ext cx="3753009" cy="3336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3FCE2-8661-B753-A2C6-D4450696F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93" y="2534151"/>
            <a:ext cx="3753009" cy="3336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184307-FAEB-947A-5F1B-952C0289F2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89" t="13333" r="38574" b="66573"/>
          <a:stretch/>
        </p:blipFill>
        <p:spPr>
          <a:xfrm>
            <a:off x="4810920" y="1320206"/>
            <a:ext cx="2923505" cy="11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7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1BA8-47F9-5D4E-9DAC-B6C227CC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2a: Iterative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AC35A-1375-064E-A02A-F16421BE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residuals reduced below 1.0E-13</a:t>
            </a:r>
            <a:endParaRPr lang="en-US" strike="sngStrike" dirty="0"/>
          </a:p>
          <a:p>
            <a:r>
              <a:rPr lang="en-US" dirty="0"/>
              <a:t>Low-alpha cases converged in ~1k iterations</a:t>
            </a:r>
          </a:p>
          <a:p>
            <a:r>
              <a:rPr lang="en-US" dirty="0"/>
              <a:t>Converged solutions observed after 5k iterations for all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7BD4C-679A-E94C-B657-0648EEDAE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11</a:t>
            </a:fld>
            <a:endParaRPr lang="en-US" altLang="en-US" dirty="0">
              <a:latin typeface="+mn-lt"/>
            </a:endParaRP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63FB761-B14D-97E1-E4BC-1F6779927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2" r="3028" b="1288"/>
          <a:stretch/>
        </p:blipFill>
        <p:spPr>
          <a:xfrm>
            <a:off x="3365415" y="3096329"/>
            <a:ext cx="3769993" cy="3291840"/>
          </a:xfrm>
          <a:prstGeom prst="rect">
            <a:avLst/>
          </a:prstGeom>
        </p:spPr>
      </p:pic>
      <p:pic>
        <p:nvPicPr>
          <p:cNvPr id="9" name="Picture 8" descr="Diagram, table&#10;&#10;Description automatically generated">
            <a:extLst>
              <a:ext uri="{FF2B5EF4-FFF2-40B4-BE49-F238E27FC236}">
                <a16:creationId xmlns:a16="http://schemas.microsoft.com/office/drawing/2014/main" id="{7D2A3D4C-6344-0F91-4A2D-F60FB0EB7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9710" r="10388" b="35587"/>
          <a:stretch/>
        </p:blipFill>
        <p:spPr>
          <a:xfrm>
            <a:off x="141668" y="3100477"/>
            <a:ext cx="2881965" cy="3183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F4363-D558-3D75-6975-7A4F558FD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795" y="3096329"/>
            <a:ext cx="4114800" cy="3291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206D33-0D1C-AF76-F444-49281CC15B1D}"/>
              </a:ext>
            </a:extLst>
          </p:cNvPr>
          <p:cNvSpPr txBox="1"/>
          <p:nvPr/>
        </p:nvSpPr>
        <p:spPr>
          <a:xfrm>
            <a:off x="2353011" y="3862399"/>
            <a:ext cx="4744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deg.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2750D-1B61-BEE5-A6D7-89E5D842A5A1}"/>
              </a:ext>
            </a:extLst>
          </p:cNvPr>
          <p:cNvSpPr txBox="1"/>
          <p:nvPr/>
        </p:nvSpPr>
        <p:spPr>
          <a:xfrm>
            <a:off x="2353011" y="4143561"/>
            <a:ext cx="4744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deg.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CEAAC-345B-ABEB-8380-3B6A99A98AAC}"/>
              </a:ext>
            </a:extLst>
          </p:cNvPr>
          <p:cNvSpPr txBox="1"/>
          <p:nvPr/>
        </p:nvSpPr>
        <p:spPr>
          <a:xfrm>
            <a:off x="2353011" y="4424723"/>
            <a:ext cx="4744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deg.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FDF5D-E3CE-F0F0-856F-68AD85074F13}"/>
              </a:ext>
            </a:extLst>
          </p:cNvPr>
          <p:cNvSpPr txBox="1"/>
          <p:nvPr/>
        </p:nvSpPr>
        <p:spPr>
          <a:xfrm>
            <a:off x="2353011" y="4705885"/>
            <a:ext cx="4744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deg.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40659A-AE24-F728-FA26-8196C43B19ED}"/>
              </a:ext>
            </a:extLst>
          </p:cNvPr>
          <p:cNvSpPr txBox="1"/>
          <p:nvPr/>
        </p:nvSpPr>
        <p:spPr>
          <a:xfrm>
            <a:off x="2353011" y="4987047"/>
            <a:ext cx="4744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deg.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C21BBF-75A5-60FB-7619-34A6FF21F144}"/>
              </a:ext>
            </a:extLst>
          </p:cNvPr>
          <p:cNvSpPr txBox="1"/>
          <p:nvPr/>
        </p:nvSpPr>
        <p:spPr>
          <a:xfrm>
            <a:off x="2353011" y="5268209"/>
            <a:ext cx="4744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deg.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27D905-D781-736B-272F-F2A04EF12426}"/>
              </a:ext>
            </a:extLst>
          </p:cNvPr>
          <p:cNvSpPr txBox="1"/>
          <p:nvPr/>
        </p:nvSpPr>
        <p:spPr>
          <a:xfrm>
            <a:off x="2353011" y="5549370"/>
            <a:ext cx="4744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deg.</a:t>
            </a:r>
          </a:p>
        </p:txBody>
      </p:sp>
    </p:spTree>
    <p:extLst>
      <p:ext uri="{BB962C8B-B14F-4D97-AF65-F5344CB8AC3E}">
        <p14:creationId xmlns:p14="http://schemas.microsoft.com/office/powerpoint/2010/main" val="184134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0FB0-6313-BF40-8E2C-16949DA09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2a: Aerodynamic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5343-28F4-F242-81EA-C468C28A6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break observed between C</a:t>
            </a:r>
            <a:r>
              <a:rPr lang="en-US" baseline="-25000" dirty="0"/>
              <a:t>L</a:t>
            </a:r>
            <a:r>
              <a:rPr lang="en-US" dirty="0"/>
              <a:t> of ~0.62 and ~0.65 (3 to 3.25 deg.)</a:t>
            </a:r>
          </a:p>
          <a:p>
            <a:r>
              <a:rPr lang="en-US" dirty="0"/>
              <a:t>Bucket of pitching moment curve at C</a:t>
            </a:r>
            <a:r>
              <a:rPr lang="en-US" baseline="-25000" dirty="0"/>
              <a:t>M</a:t>
            </a:r>
            <a:r>
              <a:rPr lang="en-US" dirty="0"/>
              <a:t> of about –0.133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97498-C942-EC45-9102-21B24C88F8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12</a:t>
            </a:fld>
            <a:endParaRPr lang="en-US" altLang="en-US" dirty="0">
              <a:latin typeface="+mn-lt"/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5AC6AAC-F760-4848-8DEE-9FF10560E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602" b="602"/>
          <a:stretch/>
        </p:blipFill>
        <p:spPr>
          <a:xfrm>
            <a:off x="90894" y="2630930"/>
            <a:ext cx="4054170" cy="324333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0A17D58-A03A-5D40-9FFC-ADADBA41D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388" b="2036"/>
          <a:stretch/>
        </p:blipFill>
        <p:spPr>
          <a:xfrm>
            <a:off x="4128614" y="2637909"/>
            <a:ext cx="3957350" cy="317731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9C9D61C-A519-8545-9CD3-56AA598AB3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1947" b="389"/>
          <a:stretch/>
        </p:blipFill>
        <p:spPr>
          <a:xfrm>
            <a:off x="8026330" y="2627151"/>
            <a:ext cx="3990777" cy="3243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F59710-2361-0B59-0191-70B5B02A0FAC}"/>
              </a:ext>
            </a:extLst>
          </p:cNvPr>
          <p:cNvSpPr txBox="1"/>
          <p:nvPr/>
        </p:nvSpPr>
        <p:spPr>
          <a:xfrm>
            <a:off x="6544011" y="5492676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(deg.)</a:t>
            </a:r>
          </a:p>
        </p:txBody>
      </p:sp>
    </p:spTree>
    <p:extLst>
      <p:ext uri="{BB962C8B-B14F-4D97-AF65-F5344CB8AC3E}">
        <p14:creationId xmlns:p14="http://schemas.microsoft.com/office/powerpoint/2010/main" val="2848644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C6C4-36B8-4B74-A747-6C13E5E6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2a: Surface Separation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28A8-9EB6-91B3-86B0-E139E9F48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contours of C</a:t>
            </a:r>
            <a:r>
              <a:rPr lang="en-US" baseline="-25000" dirty="0"/>
              <a:t>F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with streamlines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Shock-induced separation observed at 3.00 deg.</a:t>
            </a:r>
          </a:p>
          <a:p>
            <a:r>
              <a:rPr lang="en-US" dirty="0"/>
              <a:t>Midspan separation seen at 3.25 deg. (consistent with pitch break)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A39D0-FC1D-4AB9-C398-0F513D79F8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13</a:t>
            </a:fld>
            <a:endParaRPr lang="en-US" altLang="en-US" dirty="0">
              <a:latin typeface="+mn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B6A763-7AE6-4DD9-C364-E7F954EBD406}"/>
              </a:ext>
            </a:extLst>
          </p:cNvPr>
          <p:cNvGrpSpPr/>
          <p:nvPr/>
        </p:nvGrpSpPr>
        <p:grpSpPr>
          <a:xfrm>
            <a:off x="107876" y="3041928"/>
            <a:ext cx="11991093" cy="3429000"/>
            <a:chOff x="162306" y="3041928"/>
            <a:chExt cx="11991093" cy="3429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B8AFDC-A498-957C-D988-9D6352295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040" y="3041928"/>
              <a:ext cx="3857624" cy="3429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C62237-2FAD-7FE5-DC58-C7026185EA44}"/>
                </a:ext>
              </a:extLst>
            </p:cNvPr>
            <p:cNvSpPr txBox="1"/>
            <p:nvPr/>
          </p:nvSpPr>
          <p:spPr>
            <a:xfrm>
              <a:off x="4261698" y="3241528"/>
              <a:ext cx="1999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L</a:t>
              </a:r>
              <a:r>
                <a:rPr lang="en-US" dirty="0"/>
                <a:t> = 0.618</a:t>
              </a:r>
            </a:p>
            <a:p>
              <a:r>
                <a:rPr lang="en-US" dirty="0"/>
                <a:t>Alpha = 3.00 deg.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E10CB0-537A-A6C0-1A4C-24B34DDF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306" y="3041928"/>
              <a:ext cx="3857624" cy="3429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B07048-8D60-BD57-5603-AF3C813327E5}"/>
                </a:ext>
              </a:extLst>
            </p:cNvPr>
            <p:cNvSpPr txBox="1"/>
            <p:nvPr/>
          </p:nvSpPr>
          <p:spPr>
            <a:xfrm>
              <a:off x="194964" y="3241528"/>
              <a:ext cx="1999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L</a:t>
              </a:r>
              <a:r>
                <a:rPr lang="en-US" dirty="0"/>
                <a:t> = 0.583</a:t>
              </a:r>
            </a:p>
            <a:p>
              <a:r>
                <a:rPr lang="en-US" dirty="0"/>
                <a:t>Alpha = 2.75 deg.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AB4C860-E95C-840A-09BC-FAD92640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295774" y="3041928"/>
              <a:ext cx="3857625" cy="3429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9BC939-282E-E26D-1812-20F7A9C67D18}"/>
                </a:ext>
              </a:extLst>
            </p:cNvPr>
            <p:cNvSpPr txBox="1"/>
            <p:nvPr/>
          </p:nvSpPr>
          <p:spPr>
            <a:xfrm>
              <a:off x="8328432" y="3241528"/>
              <a:ext cx="1999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L</a:t>
              </a:r>
              <a:r>
                <a:rPr lang="en-US" dirty="0"/>
                <a:t> = 0.645</a:t>
              </a:r>
            </a:p>
            <a:p>
              <a:r>
                <a:rPr lang="en-US" dirty="0"/>
                <a:t>Alpha = 3.25 deg.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10B9BE-EDF3-BC5D-5ED5-56EB189C2B4A}"/>
              </a:ext>
            </a:extLst>
          </p:cNvPr>
          <p:cNvSpPr txBox="1"/>
          <p:nvPr/>
        </p:nvSpPr>
        <p:spPr>
          <a:xfrm>
            <a:off x="10875259" y="519675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Significant</a:t>
            </a:r>
          </a:p>
          <a:p>
            <a:pPr algn="ctr"/>
            <a:r>
              <a:rPr lang="en-US" dirty="0"/>
              <a:t>separation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A1AA3E-D677-7A97-1C29-7ECBE9150543}"/>
              </a:ext>
            </a:extLst>
          </p:cNvPr>
          <p:cNvCxnSpPr/>
          <p:nvPr/>
        </p:nvCxnSpPr>
        <p:spPr>
          <a:xfrm flipH="1" flipV="1">
            <a:off x="10915451" y="4983982"/>
            <a:ext cx="353053" cy="23286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812DA9-08D9-4902-C2E5-627E8D27B756}"/>
              </a:ext>
            </a:extLst>
          </p:cNvPr>
          <p:cNvSpPr txBox="1"/>
          <p:nvPr/>
        </p:nvSpPr>
        <p:spPr>
          <a:xfrm>
            <a:off x="6815714" y="5188849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Moderate</a:t>
            </a:r>
          </a:p>
          <a:p>
            <a:pPr algn="ctr"/>
            <a:r>
              <a:rPr lang="en-US" dirty="0"/>
              <a:t>separation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3773D6-F65C-8A3F-90C9-740A49A29CD0}"/>
              </a:ext>
            </a:extLst>
          </p:cNvPr>
          <p:cNvCxnSpPr/>
          <p:nvPr/>
        </p:nvCxnSpPr>
        <p:spPr>
          <a:xfrm flipH="1" flipV="1">
            <a:off x="6855906" y="4976076"/>
            <a:ext cx="353053" cy="23286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328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A9F7B3-7D2F-408D-0703-BD6BF30B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03486" y="1082967"/>
            <a:ext cx="3833446" cy="1850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ED409-2D96-6E44-5183-EC09F0A4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2a: Inboard Surface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800BF-21C4-222A-8A56-78D33CB54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Cuts shown for the fixed-alpha conditions</a:t>
            </a:r>
          </a:p>
          <a:p>
            <a:r>
              <a:rPr lang="en-US" dirty="0"/>
              <a:t>Attached flow present across all simulations</a:t>
            </a:r>
          </a:p>
          <a:p>
            <a:r>
              <a:rPr lang="en-US" dirty="0"/>
              <a:t>Consistent with previous contour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574B-6A78-C114-E9BA-AE5BEA0A8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14</a:t>
            </a:fld>
            <a:endParaRPr lang="en-US" altLang="en-US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65802F-E49D-A1C0-DF9F-893763556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47" y="3288903"/>
            <a:ext cx="3502152" cy="3113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D07EE5-EAD7-2CAE-8207-732BABFA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300" y="3290507"/>
            <a:ext cx="3502152" cy="3113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7F750-95AB-4802-3F13-190288D637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040" y="3639271"/>
            <a:ext cx="2804299" cy="22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9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9CF304-F799-BBC4-E807-21F0D7CD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03486" y="1082967"/>
            <a:ext cx="3833446" cy="1850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ED409-2D96-6E44-5183-EC09F0A4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2a: Mid-Span Surface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800BF-21C4-222A-8A56-78D33CB54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Region of earliest separation</a:t>
            </a:r>
          </a:p>
          <a:p>
            <a:r>
              <a:rPr lang="en-US" dirty="0"/>
              <a:t>Extent of downstream separation increases</a:t>
            </a:r>
            <a:br>
              <a:rPr lang="en-US" dirty="0"/>
            </a:br>
            <a:r>
              <a:rPr lang="en-US" dirty="0"/>
              <a:t>with larger alphas</a:t>
            </a:r>
          </a:p>
          <a:p>
            <a:r>
              <a:rPr lang="en-US" dirty="0"/>
              <a:t>Trailing edge flow separation for </a:t>
            </a:r>
            <a:br>
              <a:rPr lang="en-US" dirty="0"/>
            </a:br>
            <a:r>
              <a:rPr lang="en-US" dirty="0"/>
              <a:t>alpha above 3.00 deg.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574B-6A78-C114-E9BA-AE5BEA0A8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15</a:t>
            </a:fld>
            <a:endParaRPr lang="en-US" altLang="en-US" dirty="0"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0D903F-FBE8-2160-E339-1736A4001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7247" y="3288903"/>
            <a:ext cx="3502152" cy="31130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4A15BA-1AF0-86AC-44EE-5F8E836C91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02300" y="3290507"/>
            <a:ext cx="3502152" cy="3113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73759-03B6-29C0-1D78-22516F2B7A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040" y="3639271"/>
            <a:ext cx="2804299" cy="22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62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B7F5-35EA-8B43-B8AA-F9CB2608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9329"/>
            <a:ext cx="10542512" cy="7078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3: Reynolds Number Sweep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BB83-716B-BB4E-9243-4E120746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Significant increase in drag for decreasing Reynolds number as the wing moves off design</a:t>
            </a:r>
          </a:p>
          <a:p>
            <a:r>
              <a:rPr lang="en-US" dirty="0"/>
              <a:t>Deviations in C</a:t>
            </a:r>
            <a:r>
              <a:rPr lang="en-US" baseline="-25000" dirty="0"/>
              <a:t>M</a:t>
            </a:r>
            <a:r>
              <a:rPr lang="en-US" dirty="0"/>
              <a:t> ~0.016 between two 20 million cases (different conditions and lofts)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21130-A2D6-BB4D-8807-34367A3B7C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16</a:t>
            </a:fld>
            <a:endParaRPr lang="en-US" altLang="en-US" dirty="0">
              <a:latin typeface="+mn-lt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1D76491-C129-46CC-A0F5-92E327D0D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494" b="861"/>
          <a:stretch/>
        </p:blipFill>
        <p:spPr>
          <a:xfrm>
            <a:off x="473766" y="3111690"/>
            <a:ext cx="3486696" cy="283604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5E5B5EB-0CC6-636F-F732-288BF87B6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2" b="1239"/>
          <a:stretch/>
        </p:blipFill>
        <p:spPr>
          <a:xfrm>
            <a:off x="7961347" y="3147576"/>
            <a:ext cx="3454731" cy="2800162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7B3952CB-75BE-8276-EBFE-37E422512D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90" b="1410"/>
          <a:stretch/>
        </p:blipFill>
        <p:spPr>
          <a:xfrm>
            <a:off x="4172495" y="3183461"/>
            <a:ext cx="3486696" cy="2800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48606C-0E2C-EE63-3032-DD07F1943C13}"/>
              </a:ext>
            </a:extLst>
          </p:cNvPr>
          <p:cNvSpPr txBox="1"/>
          <p:nvPr/>
        </p:nvSpPr>
        <p:spPr>
          <a:xfrm rot="16200000">
            <a:off x="-311759" y="3865042"/>
            <a:ext cx="177313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𝛼</a:t>
            </a:r>
            <a:r>
              <a:rPr lang="en-US" b="1" dirty="0"/>
              <a:t> (deg.)</a:t>
            </a:r>
          </a:p>
        </p:txBody>
      </p:sp>
    </p:spTree>
    <p:extLst>
      <p:ext uri="{BB962C8B-B14F-4D97-AF65-F5344CB8AC3E}">
        <p14:creationId xmlns:p14="http://schemas.microsoft.com/office/powerpoint/2010/main" val="110735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0515-603B-264F-A1F8-9E1099EA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Surface Pressure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0C690-C986-8047-A444-D9D5FDFEE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Spanwise flow observed for low-Reynolds number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9175E-BEA3-764A-81E6-BEDC36522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17</a:t>
            </a:fld>
            <a:endParaRPr lang="en-US" altLang="en-US" dirty="0"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CF0760-954C-9F02-0D90-7F1D16679ABB}"/>
              </a:ext>
            </a:extLst>
          </p:cNvPr>
          <p:cNvGrpSpPr/>
          <p:nvPr/>
        </p:nvGrpSpPr>
        <p:grpSpPr>
          <a:xfrm>
            <a:off x="798587" y="2150875"/>
            <a:ext cx="10314957" cy="4221764"/>
            <a:chOff x="831245" y="2150875"/>
            <a:chExt cx="10314957" cy="42217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7C0CFF-3990-4F22-7350-467A793A9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45" y="2150875"/>
              <a:ext cx="4749483" cy="42217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5A9B7B-0BD1-BFD9-F991-6B5B437DA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6717" y="2150875"/>
              <a:ext cx="4749485" cy="422176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83B440-E5F5-4891-B81A-CB627B30C0B5}"/>
                </a:ext>
              </a:extLst>
            </p:cNvPr>
            <p:cNvSpPr txBox="1"/>
            <p:nvPr/>
          </p:nvSpPr>
          <p:spPr>
            <a:xfrm>
              <a:off x="831245" y="2351313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 = 5 million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9A29D5-208E-25C3-1571-4E76F518169B}"/>
                </a:ext>
              </a:extLst>
            </p:cNvPr>
            <p:cNvSpPr txBox="1"/>
            <p:nvPr/>
          </p:nvSpPr>
          <p:spPr>
            <a:xfrm>
              <a:off x="6396717" y="2351313"/>
              <a:ext cx="1717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 = 30 million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DA81F0-57F5-955F-4744-BBB67417D7E7}"/>
              </a:ext>
            </a:extLst>
          </p:cNvPr>
          <p:cNvCxnSpPr>
            <a:cxnSpLocks/>
          </p:cNvCxnSpPr>
          <p:nvPr/>
        </p:nvCxnSpPr>
        <p:spPr>
          <a:xfrm>
            <a:off x="2068286" y="3603171"/>
            <a:ext cx="1415143" cy="11212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749539-2FAA-C896-E613-64E82C484631}"/>
              </a:ext>
            </a:extLst>
          </p:cNvPr>
          <p:cNvSpPr txBox="1"/>
          <p:nvPr/>
        </p:nvSpPr>
        <p:spPr>
          <a:xfrm>
            <a:off x="788299" y="3461888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Midspan </a:t>
            </a:r>
            <a:br>
              <a:rPr lang="en-US" dirty="0"/>
            </a:br>
            <a:r>
              <a:rPr lang="en-US" dirty="0"/>
              <a:t>spanwise flow</a:t>
            </a:r>
          </a:p>
        </p:txBody>
      </p:sp>
    </p:spTree>
    <p:extLst>
      <p:ext uri="{BB962C8B-B14F-4D97-AF65-F5344CB8AC3E}">
        <p14:creationId xmlns:p14="http://schemas.microsoft.com/office/powerpoint/2010/main" val="263486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5971-0DF8-46E7-EF6D-F7EEA78C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859CB-9D79-EEC4-7F19-56EC4C73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USM3D-ME results for cases 1a, 2a, and 3 presented</a:t>
            </a:r>
          </a:p>
          <a:p>
            <a:r>
              <a:rPr lang="en-US" dirty="0"/>
              <a:t>Rapid convergence to machine-zero residuals achieved (less than 1,000 iterations for some cases)</a:t>
            </a:r>
          </a:p>
          <a:p>
            <a:r>
              <a:rPr lang="en-US" dirty="0"/>
              <a:t>Strong grid convergence across all six JAXA grids</a:t>
            </a:r>
          </a:p>
          <a:p>
            <a:r>
              <a:rPr lang="en-US" dirty="0"/>
              <a:t>Pitch break at C</a:t>
            </a:r>
            <a:r>
              <a:rPr lang="en-US" baseline="-25000" dirty="0"/>
              <a:t>L</a:t>
            </a:r>
            <a:r>
              <a:rPr lang="en-US" dirty="0"/>
              <a:t> ~0.62 (alpha ~3.15 deg.)</a:t>
            </a:r>
          </a:p>
          <a:p>
            <a:r>
              <a:rPr lang="en-US" dirty="0"/>
              <a:t>Committee-required data files previously provided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D41FD-DCB0-3817-DCD0-24986DA9B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18</a:t>
            </a:fld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990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5971-0DF8-46E7-EF6D-F7EEA78C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859CB-9D79-EEC4-7F19-56EC4C73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 for compute facilities</a:t>
            </a:r>
          </a:p>
          <a:p>
            <a:r>
              <a:rPr lang="en-US" dirty="0"/>
              <a:t>Appreciation extended to the DPW-7 workshop committee for </a:t>
            </a:r>
            <a:br>
              <a:rPr lang="en-US" dirty="0"/>
            </a:br>
            <a:r>
              <a:rPr lang="en-US" dirty="0"/>
              <a:t>providing grids, the data format, and data reduction scripts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D41FD-DCB0-3817-DCD0-24986DA9B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19</a:t>
            </a:fld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14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7FFB62-B045-8C48-A778-321EF092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8AEA60-23BA-C84B-B3D2-C699C3D1A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USM3D-ME Overview</a:t>
            </a:r>
          </a:p>
          <a:p>
            <a:r>
              <a:rPr lang="en-US" dirty="0"/>
              <a:t>Grids and Computational Methodology</a:t>
            </a:r>
          </a:p>
          <a:p>
            <a:r>
              <a:rPr lang="en-US" dirty="0"/>
              <a:t>Selected Cases</a:t>
            </a:r>
          </a:p>
          <a:p>
            <a:pPr lvl="1"/>
            <a:r>
              <a:rPr lang="en-US" dirty="0"/>
              <a:t>Case 1a: Grid Convergence Study for Re=20 million</a:t>
            </a:r>
          </a:p>
          <a:p>
            <a:pPr lvl="1"/>
            <a:r>
              <a:rPr lang="en-US" dirty="0"/>
              <a:t>Case 2a: Alpha Sweep for Re=20 million</a:t>
            </a:r>
          </a:p>
          <a:p>
            <a:pPr lvl="1"/>
            <a:r>
              <a:rPr lang="en-US" dirty="0"/>
              <a:t>Case 3: Reynolds Number Sweep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56630-1A3F-F24F-83E7-E9D57EC75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EF23D8-7AA9-C845-A432-F317CC930791}" type="slidenum">
              <a:rPr lang="en-US" altLang="en-US" smtClean="0">
                <a:latin typeface="+mn-lt"/>
              </a:rPr>
              <a:pPr/>
              <a:t>2</a:t>
            </a:fld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839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23C6-C565-9943-87F1-0A37EBE6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1309-45CA-2E46-B191-F1DE8408C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6" name="Picture 2" descr="Image of DPW Coin logo - obverse">
            <a:extLst>
              <a:ext uri="{FF2B5EF4-FFF2-40B4-BE49-F238E27FC236}">
                <a16:creationId xmlns:a16="http://schemas.microsoft.com/office/drawing/2014/main" id="{AAE8CC52-5C42-0872-9615-73A6BABEB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t="7965" r="7461" b="7705"/>
          <a:stretch/>
        </p:blipFill>
        <p:spPr bwMode="auto">
          <a:xfrm>
            <a:off x="7066690" y="2061423"/>
            <a:ext cx="3322693" cy="329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1CD51-EBA7-64BF-295D-2189A03F06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557" y="2013368"/>
            <a:ext cx="4041811" cy="33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7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BBF5-4B5B-C140-AB62-B2B4D42F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USM3D-ME (TetrUSS Flow Solver)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88717-BCF2-704E-A0CB-EE1B34A1E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Builds on rich legacy of USM3D tetrahedral grid flow solver</a:t>
            </a:r>
          </a:p>
          <a:p>
            <a:r>
              <a:rPr lang="en-US" dirty="0"/>
              <a:t>Cell-centered, finite-volume, mixed-element, unstructured-grid </a:t>
            </a:r>
            <a:br>
              <a:rPr lang="en-US" dirty="0"/>
            </a:br>
            <a:r>
              <a:rPr lang="en-US" dirty="0"/>
              <a:t>flow solver</a:t>
            </a:r>
          </a:p>
          <a:p>
            <a:pPr lvl="1"/>
            <a:r>
              <a:rPr lang="en-US" dirty="0"/>
              <a:t>Euler and RANS equations with second-order spatial accuracy</a:t>
            </a:r>
          </a:p>
          <a:p>
            <a:pPr lvl="1"/>
            <a:r>
              <a:rPr lang="en-US" dirty="0" err="1"/>
              <a:t>Spalart-Allmaras</a:t>
            </a:r>
            <a:r>
              <a:rPr lang="en-US" dirty="0"/>
              <a:t> (SA) turbulence model (standard, negative, RC, and QCR2000)</a:t>
            </a:r>
          </a:p>
          <a:p>
            <a:r>
              <a:rPr lang="en-US" dirty="0"/>
              <a:t>Upwind spatial discretization for mean flow inviscid flux </a:t>
            </a:r>
          </a:p>
          <a:p>
            <a:pPr lvl="1"/>
            <a:r>
              <a:rPr lang="en-US" dirty="0"/>
              <a:t>Cell gradients using Green-Gauss method and nodal solutions </a:t>
            </a:r>
          </a:p>
          <a:p>
            <a:pPr lvl="1"/>
            <a:r>
              <a:rPr lang="en-US" dirty="0"/>
              <a:t>Options for flux functions: FDS, HLLC, LDFSS, FVS, HLLE, etc. </a:t>
            </a:r>
          </a:p>
          <a:p>
            <a:pPr lvl="1"/>
            <a:r>
              <a:rPr lang="en-US" dirty="0"/>
              <a:t>Cell- and face-based gradient limiters: Barth-Jespersen, </a:t>
            </a:r>
            <a:br>
              <a:rPr lang="en-US" dirty="0"/>
            </a:br>
            <a:r>
              <a:rPr lang="en-US" dirty="0"/>
              <a:t>Venkat, van </a:t>
            </a:r>
            <a:r>
              <a:rPr lang="en-US" dirty="0" err="1"/>
              <a:t>Albada</a:t>
            </a:r>
            <a:endParaRPr lang="en-US" dirty="0"/>
          </a:p>
          <a:p>
            <a:r>
              <a:rPr lang="en-US" dirty="0"/>
              <a:t>Second-order diffusion; face-gradients </a:t>
            </a:r>
            <a:br>
              <a:rPr lang="en-US" dirty="0"/>
            </a:br>
            <a:r>
              <a:rPr lang="en-US" dirty="0"/>
              <a:t>based </a:t>
            </a:r>
            <a:r>
              <a:rPr lang="en-US"/>
              <a:t>on Mitchell’s </a:t>
            </a:r>
            <a:r>
              <a:rPr lang="en-US" dirty="0"/>
              <a:t>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693BD-2CA9-E54E-ADD6-F6EECF6CD3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3</a:t>
            </a:fld>
            <a:endParaRPr lang="en-US" altLang="en-US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E4B81C-60E1-5D48-A8DC-11C4A5BD6779}"/>
              </a:ext>
            </a:extLst>
          </p:cNvPr>
          <p:cNvGrpSpPr/>
          <p:nvPr/>
        </p:nvGrpSpPr>
        <p:grpSpPr>
          <a:xfrm flipH="1">
            <a:off x="8699995" y="4253175"/>
            <a:ext cx="3004627" cy="1879809"/>
            <a:chOff x="9175750" y="3282950"/>
            <a:chExt cx="2542484" cy="1590675"/>
          </a:xfrm>
        </p:grpSpPr>
        <p:pic>
          <p:nvPicPr>
            <p:cNvPr id="10" name="Picture 9" descr="A picture containing text, writing implement, stationary, pencil&#10;&#10;Description automatically generated">
              <a:extLst>
                <a:ext uri="{FF2B5EF4-FFF2-40B4-BE49-F238E27FC236}">
                  <a16:creationId xmlns:a16="http://schemas.microsoft.com/office/drawing/2014/main" id="{7A9CEC53-74F0-D34E-B39E-7946875FB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75750" y="3282950"/>
              <a:ext cx="2479675" cy="159067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79B7DD-87ED-1F4F-AA5C-D0FF31321EC9}"/>
                </a:ext>
              </a:extLst>
            </p:cNvPr>
            <p:cNvSpPr/>
            <p:nvPr/>
          </p:nvSpPr>
          <p:spPr>
            <a:xfrm>
              <a:off x="11271250" y="3282950"/>
              <a:ext cx="446984" cy="3492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40000" dist="23000" dir="5400000" sx="1000" sy="1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6CED8E-F863-284B-8C01-05F38FC1406B}"/>
              </a:ext>
            </a:extLst>
          </p:cNvPr>
          <p:cNvSpPr txBox="1"/>
          <p:nvPr/>
        </p:nvSpPr>
        <p:spPr>
          <a:xfrm>
            <a:off x="9208549" y="5902151"/>
            <a:ext cx="2700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P3-Orion</a:t>
            </a:r>
          </a:p>
          <a:p>
            <a:pPr algn="ctr"/>
            <a:r>
              <a:rPr lang="en-US" sz="1200" dirty="0"/>
              <a:t>Courtesy Craig Hunter (NASA LaRC)</a:t>
            </a:r>
          </a:p>
        </p:txBody>
      </p:sp>
    </p:spTree>
    <p:extLst>
      <p:ext uri="{BB962C8B-B14F-4D97-AF65-F5344CB8AC3E}">
        <p14:creationId xmlns:p14="http://schemas.microsoft.com/office/powerpoint/2010/main" val="126158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AA46-E86C-294E-950A-797F6D32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USM3D-ME (TetrUSS Flow Solver)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BE191-7F17-1040-94E3-9415E618E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and specialized boundary conditions</a:t>
            </a:r>
          </a:p>
          <a:p>
            <a:r>
              <a:rPr lang="en-US" dirty="0"/>
              <a:t>Force-term approach for simulation of propellers and other applications</a:t>
            </a:r>
          </a:p>
          <a:p>
            <a:r>
              <a:rPr lang="en-US" dirty="0"/>
              <a:t>Time integration</a:t>
            </a:r>
          </a:p>
          <a:p>
            <a:pPr lvl="1"/>
            <a:r>
              <a:rPr lang="en-US" dirty="0"/>
              <a:t>Steady state with local time-stepping</a:t>
            </a:r>
          </a:p>
          <a:p>
            <a:pPr lvl="1"/>
            <a:r>
              <a:rPr lang="en-US" dirty="0"/>
              <a:t>Second-order BDF2 for temporal accuracy</a:t>
            </a:r>
          </a:p>
          <a:p>
            <a:r>
              <a:rPr lang="en-US" dirty="0"/>
              <a:t>Rigid-body 6-DoF motion support</a:t>
            </a:r>
          </a:p>
          <a:p>
            <a:r>
              <a:rPr lang="en-US" dirty="0"/>
              <a:t>Parallelized using MPI paradigm; excellent scalability</a:t>
            </a:r>
          </a:p>
          <a:p>
            <a:r>
              <a:rPr lang="en-US" dirty="0"/>
              <a:t>Nonlinear iteration methods </a:t>
            </a:r>
          </a:p>
          <a:p>
            <a:pPr lvl="1"/>
            <a:r>
              <a:rPr lang="en-US" dirty="0"/>
              <a:t>Preconditioner-Alone (PA); baseline solver technology</a:t>
            </a:r>
          </a:p>
          <a:p>
            <a:pPr lvl="1"/>
            <a:r>
              <a:rPr lang="en-US" dirty="0"/>
              <a:t>Hierarchical Adaptive Nonlinear Iteration Method (HANIM); stronger solver for improved robustness and efficiency; automatic update of CFL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D0224-F964-3F41-8832-15BF91CB0E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4</a:t>
            </a:fld>
            <a:endParaRPr lang="en-US" altLang="en-US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9D039-2D60-D740-B3D7-1BB344032EF6}"/>
              </a:ext>
            </a:extLst>
          </p:cNvPr>
          <p:cNvSpPr/>
          <p:nvPr/>
        </p:nvSpPr>
        <p:spPr>
          <a:xfrm>
            <a:off x="375187" y="5968425"/>
            <a:ext cx="8316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AIAA 2013-2541,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AIAA Journal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54(9) 2016,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AIAA Journal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55(10) 2017, AIAA 2019-2333,</a:t>
            </a:r>
          </a:p>
          <a:p>
            <a:pPr marL="0" lvl="1" indent="0">
              <a:buNone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AIAA Journal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59(8) 2021,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AIAA Journal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59(11)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1BF2C-BCE0-8640-8682-CF1FD700E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491" y="2346291"/>
            <a:ext cx="4002909" cy="1281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FBE56-32BE-CB65-C6D3-6D974F43CF87}"/>
              </a:ext>
            </a:extLst>
          </p:cNvPr>
          <p:cNvSpPr txBox="1"/>
          <p:nvPr/>
        </p:nvSpPr>
        <p:spPr>
          <a:xfrm>
            <a:off x="9692139" y="330259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CRM Wing/Body</a:t>
            </a:r>
          </a:p>
        </p:txBody>
      </p:sp>
    </p:spTree>
    <p:extLst>
      <p:ext uri="{BB962C8B-B14F-4D97-AF65-F5344CB8AC3E}">
        <p14:creationId xmlns:p14="http://schemas.microsoft.com/office/powerpoint/2010/main" val="324316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FA3F-F84D-FA4D-BB5A-65CC88A6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2CECB-1F0A-B34F-81A6-9093E7680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NASA Advanced Supercomputing (NAS) facility</a:t>
            </a:r>
          </a:p>
          <a:p>
            <a:r>
              <a:rPr lang="en-US" dirty="0"/>
              <a:t>Located at NASA Ames Research Center</a:t>
            </a:r>
          </a:p>
          <a:p>
            <a:pPr lvl="1"/>
            <a:r>
              <a:rPr lang="en-US" dirty="0"/>
              <a:t>More than 11,000 nodes and 241,000 compute cores</a:t>
            </a:r>
          </a:p>
          <a:p>
            <a:pPr lvl="1"/>
            <a:r>
              <a:rPr lang="en-US" dirty="0"/>
              <a:t>Intel and AMD chips</a:t>
            </a:r>
          </a:p>
          <a:p>
            <a:pPr lvl="1"/>
            <a:r>
              <a:rPr lang="en-US" dirty="0"/>
              <a:t>TOSS3 operating system</a:t>
            </a:r>
          </a:p>
          <a:p>
            <a:r>
              <a:rPr lang="en-US" dirty="0"/>
              <a:t>Resource usage for DPW-VII</a:t>
            </a:r>
          </a:p>
          <a:p>
            <a:pPr lvl="1"/>
            <a:r>
              <a:rPr lang="en-US" dirty="0" err="1"/>
              <a:t>IvyBridge</a:t>
            </a:r>
            <a:r>
              <a:rPr lang="en-US" dirty="0"/>
              <a:t> (Intel) chips</a:t>
            </a:r>
          </a:p>
          <a:p>
            <a:pPr lvl="1"/>
            <a:r>
              <a:rPr lang="en-US" dirty="0"/>
              <a:t>Between 600 and 2,500 processors</a:t>
            </a:r>
          </a:p>
          <a:p>
            <a:pPr lvl="1"/>
            <a:r>
              <a:rPr lang="en-US" dirty="0"/>
              <a:t>Medium cases run on 600 processors</a:t>
            </a:r>
          </a:p>
          <a:p>
            <a:pPr lvl="1"/>
            <a:r>
              <a:rPr lang="en-US" dirty="0"/>
              <a:t>Walltime totaled a few hours, depending on the </a:t>
            </a:r>
            <a:br>
              <a:rPr lang="en-US" dirty="0"/>
            </a:br>
            <a:r>
              <a:rPr lang="en-US" dirty="0"/>
              <a:t>grid and convergence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ADD1-D655-5B48-8CF2-D0049F3B1D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5</a:t>
            </a:fld>
            <a:endParaRPr lang="en-US" altLang="en-US" dirty="0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6D5B8A6-C2AA-8E42-836E-B84951481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7245" y="3067136"/>
            <a:ext cx="4630989" cy="31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35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5CCE14-1980-6A4D-A0C2-E02FC4730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6" t="43832" r="1231" b="24904"/>
          <a:stretch/>
        </p:blipFill>
        <p:spPr>
          <a:xfrm>
            <a:off x="5393312" y="4239260"/>
            <a:ext cx="6543978" cy="1918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7EE45-949D-624E-98A0-C4DC7D41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9BDE-63E5-0A42-A8BB-FC5E1DE21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mixed-element JAXA-supplied grids</a:t>
            </a:r>
          </a:p>
          <a:p>
            <a:pPr lvl="1"/>
            <a:r>
              <a:rPr lang="en-US" dirty="0"/>
              <a:t>Grid convergence study performed on all six grids</a:t>
            </a:r>
          </a:p>
          <a:p>
            <a:pPr lvl="1"/>
            <a:r>
              <a:rPr lang="en-US" dirty="0"/>
              <a:t>Majority of work executed on medium-density grid</a:t>
            </a:r>
          </a:p>
          <a:p>
            <a:pPr lvl="1"/>
            <a:r>
              <a:rPr lang="en-US" dirty="0"/>
              <a:t>Nondimensionalized by mean aerodynamic chord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dirty="0"/>
          </a:p>
          <a:p>
            <a:r>
              <a:rPr lang="en-US" dirty="0"/>
              <a:t>Aeroelastic deformations incorporated in grids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E96E9-180F-9A49-A412-3A5BF4848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6</a:t>
            </a:fld>
            <a:endParaRPr lang="en-US" altLang="en-US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D1C50-5927-EB49-B7B6-F3D117C3BF21}"/>
              </a:ext>
            </a:extLst>
          </p:cNvPr>
          <p:cNvGrpSpPr/>
          <p:nvPr/>
        </p:nvGrpSpPr>
        <p:grpSpPr>
          <a:xfrm rot="16200000">
            <a:off x="9381335" y="1018783"/>
            <a:ext cx="2707327" cy="2842694"/>
            <a:chOff x="8984973" y="1093089"/>
            <a:chExt cx="2990731" cy="31402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C558A7-0629-E54D-8A27-1D9150E6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4973" y="1093089"/>
              <a:ext cx="2990731" cy="31402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2CE25F-3C09-594F-943D-4BC6DB010863}"/>
                </a:ext>
              </a:extLst>
            </p:cNvPr>
            <p:cNvSpPr txBox="1"/>
            <p:nvPr/>
          </p:nvSpPr>
          <p:spPr>
            <a:xfrm rot="5400000">
              <a:off x="8915393" y="1314222"/>
              <a:ext cx="584504" cy="339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rgbClr val="D60000"/>
                  </a:solidFill>
                </a:rPr>
                <a:t>Tiny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C35E29-2368-4844-A43C-A17BEA7BCB3E}"/>
                </a:ext>
              </a:extLst>
            </p:cNvPr>
            <p:cNvSpPr txBox="1"/>
            <p:nvPr/>
          </p:nvSpPr>
          <p:spPr>
            <a:xfrm rot="5400000">
              <a:off x="11174747" y="1208083"/>
              <a:ext cx="712223" cy="679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rgbClr val="0432FF"/>
                  </a:solidFill>
                </a:rPr>
                <a:t>Ultra</a:t>
              </a:r>
              <a:br>
                <a:rPr lang="en-US" sz="2000" dirty="0">
                  <a:solidFill>
                    <a:srgbClr val="0432FF"/>
                  </a:solidFill>
                </a:rPr>
              </a:br>
              <a:r>
                <a:rPr lang="en-US" sz="2000" dirty="0">
                  <a:solidFill>
                    <a:srgbClr val="0432FF"/>
                  </a:solidFill>
                </a:rPr>
                <a:t>Fine</a:t>
              </a:r>
            </a:p>
          </p:txBody>
        </p:sp>
      </p:grp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BB9DDE08-F547-4D46-A703-9B3429143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056045"/>
              </p:ext>
            </p:extLst>
          </p:nvPr>
        </p:nvGraphicFramePr>
        <p:xfrm>
          <a:off x="685799" y="2648884"/>
          <a:ext cx="7313518" cy="1620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28030">
                  <a:extLst>
                    <a:ext uri="{9D8B030D-6E8A-4147-A177-3AD203B41FA5}">
                      <a16:colId xmlns:a16="http://schemas.microsoft.com/office/drawing/2014/main" val="1476632370"/>
                    </a:ext>
                  </a:extLst>
                </a:gridCol>
                <a:gridCol w="1014248">
                  <a:extLst>
                    <a:ext uri="{9D8B030D-6E8A-4147-A177-3AD203B41FA5}">
                      <a16:colId xmlns:a16="http://schemas.microsoft.com/office/drawing/2014/main" val="206212604"/>
                    </a:ext>
                  </a:extLst>
                </a:gridCol>
                <a:gridCol w="1014248">
                  <a:extLst>
                    <a:ext uri="{9D8B030D-6E8A-4147-A177-3AD203B41FA5}">
                      <a16:colId xmlns:a16="http://schemas.microsoft.com/office/drawing/2014/main" val="1552929941"/>
                    </a:ext>
                  </a:extLst>
                </a:gridCol>
                <a:gridCol w="1014248">
                  <a:extLst>
                    <a:ext uri="{9D8B030D-6E8A-4147-A177-3AD203B41FA5}">
                      <a16:colId xmlns:a16="http://schemas.microsoft.com/office/drawing/2014/main" val="1803956741"/>
                    </a:ext>
                  </a:extLst>
                </a:gridCol>
                <a:gridCol w="1014248">
                  <a:extLst>
                    <a:ext uri="{9D8B030D-6E8A-4147-A177-3AD203B41FA5}">
                      <a16:colId xmlns:a16="http://schemas.microsoft.com/office/drawing/2014/main" val="3320509891"/>
                    </a:ext>
                  </a:extLst>
                </a:gridCol>
                <a:gridCol w="1014248">
                  <a:extLst>
                    <a:ext uri="{9D8B030D-6E8A-4147-A177-3AD203B41FA5}">
                      <a16:colId xmlns:a16="http://schemas.microsoft.com/office/drawing/2014/main" val="2235729170"/>
                    </a:ext>
                  </a:extLst>
                </a:gridCol>
                <a:gridCol w="1014248">
                  <a:extLst>
                    <a:ext uri="{9D8B030D-6E8A-4147-A177-3AD203B41FA5}">
                      <a16:colId xmlns:a16="http://schemas.microsoft.com/office/drawing/2014/main" val="291509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Coarse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Extra 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Ultra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Fine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584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291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Approximate Cell Count</a:t>
                      </a:r>
                    </a:p>
                    <a:p>
                      <a:r>
                        <a:rPr lang="en-US" sz="1400" dirty="0"/>
                        <a:t>(Millions)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8.7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26.9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60.2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111.8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184.1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291.2</a:t>
                      </a:r>
                      <a:endParaRPr lang="en-US" sz="1400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20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25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C694-7A57-8975-4215-123372AD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B85FE-D34F-F7B5-0AA8-E322B4C54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RANS scheme for all simulations</a:t>
            </a:r>
          </a:p>
          <a:p>
            <a:r>
              <a:rPr lang="en-US" dirty="0"/>
              <a:t>Turbulence model</a:t>
            </a:r>
          </a:p>
          <a:p>
            <a:pPr lvl="1"/>
            <a:r>
              <a:rPr lang="en-US" dirty="0"/>
              <a:t>SA-neg QCR-2000</a:t>
            </a:r>
          </a:p>
          <a:p>
            <a:pPr lvl="1"/>
            <a:r>
              <a:rPr lang="en-US" dirty="0"/>
              <a:t>RC not utilized as best practices have not yet been established</a:t>
            </a:r>
          </a:p>
          <a:p>
            <a:pPr lvl="1"/>
            <a:r>
              <a:rPr lang="en-US" dirty="0"/>
              <a:t>First-order advection term</a:t>
            </a:r>
          </a:p>
          <a:p>
            <a:r>
              <a:rPr lang="en-US" dirty="0"/>
              <a:t>Inviscid flux for </a:t>
            </a:r>
            <a:r>
              <a:rPr lang="en-US" dirty="0" err="1"/>
              <a:t>meanflow</a:t>
            </a:r>
            <a:r>
              <a:rPr lang="en-US" dirty="0"/>
              <a:t> equations</a:t>
            </a:r>
          </a:p>
          <a:p>
            <a:pPr lvl="1"/>
            <a:r>
              <a:rPr lang="en-US" dirty="0"/>
              <a:t>Second-order</a:t>
            </a:r>
          </a:p>
          <a:p>
            <a:pPr lvl="1"/>
            <a:r>
              <a:rPr lang="en-US" dirty="0"/>
              <a:t>Roe’s flux different splitting scheme without gradient limiters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CE037-A8F7-1822-C94F-EE875FEC2D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5936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A6CB0-DAAF-CA4A-82DF-BC951B4A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Grid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BC7D-A928-7D4F-A30B-AD8E3B82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Simulations performed on all six grids</a:t>
            </a:r>
          </a:p>
          <a:p>
            <a:pPr lvl="1"/>
            <a:r>
              <a:rPr lang="en-US" dirty="0"/>
              <a:t>Rapid iterative convergence from HANIM methodology</a:t>
            </a:r>
          </a:p>
          <a:p>
            <a:pPr lvl="1"/>
            <a:r>
              <a:rPr lang="en-US" dirty="0"/>
              <a:t>Solution residuals reduced below 1.0E-13</a:t>
            </a:r>
          </a:p>
          <a:p>
            <a:r>
              <a:rPr lang="en-US" dirty="0"/>
              <a:t>Solution value taken at final iteration</a:t>
            </a:r>
          </a:p>
          <a:p>
            <a:r>
              <a:rPr lang="en-US" dirty="0"/>
              <a:t>Simulations performed in C</a:t>
            </a:r>
            <a:r>
              <a:rPr lang="en-US" baseline="-25000" dirty="0"/>
              <a:t>L</a:t>
            </a:r>
            <a:r>
              <a:rPr lang="en-US" dirty="0"/>
              <a:t>-matching mode</a:t>
            </a:r>
          </a:p>
          <a:p>
            <a:pPr lvl="1"/>
            <a:r>
              <a:rPr lang="en-US" dirty="0"/>
              <a:t>Tolerance for C</a:t>
            </a:r>
            <a:r>
              <a:rPr lang="en-US" baseline="-25000" dirty="0"/>
              <a:t>L</a:t>
            </a:r>
            <a:r>
              <a:rPr lang="en-US" dirty="0"/>
              <a:t> set at committee-specified +- 0.0001</a:t>
            </a:r>
          </a:p>
          <a:p>
            <a:pPr lvl="1"/>
            <a:r>
              <a:rPr lang="en-US" dirty="0"/>
              <a:t>Angle of attack perturbed automatically to match prescribed</a:t>
            </a:r>
            <a:br>
              <a:rPr lang="en-US" dirty="0"/>
            </a:br>
            <a:r>
              <a:rPr lang="en-US" dirty="0"/>
              <a:t>C</a:t>
            </a:r>
            <a:r>
              <a:rPr lang="en-US" baseline="-25000" dirty="0"/>
              <a:t>L</a:t>
            </a:r>
            <a:r>
              <a:rPr lang="en-US" dirty="0"/>
              <a:t> within the tolerance limits</a:t>
            </a:r>
          </a:p>
          <a:p>
            <a:pPr lvl="1"/>
            <a:r>
              <a:rPr lang="en-US" dirty="0"/>
              <a:t>Angle of attack adjusted after residuals are reduced 1.5 orders</a:t>
            </a:r>
            <a:br>
              <a:rPr lang="en-US" dirty="0"/>
            </a:br>
            <a:r>
              <a:rPr lang="en-US" dirty="0"/>
              <a:t>of magnitude below the initial freestream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558C6-57DE-C048-BCC8-8F488AE63A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8</a:t>
            </a:fld>
            <a:endParaRPr lang="en-US" alt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5D385-C3C2-654F-AFD3-4E764C12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" t="1170" r="7981" b="1400"/>
          <a:stretch/>
        </p:blipFill>
        <p:spPr>
          <a:xfrm>
            <a:off x="8626639" y="1065446"/>
            <a:ext cx="3385837" cy="2625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0758F-E0A4-B546-9DCD-E0024DAED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66" t="1240" r="9178" b="3611"/>
          <a:stretch/>
        </p:blipFill>
        <p:spPr>
          <a:xfrm>
            <a:off x="8919481" y="3827556"/>
            <a:ext cx="3092995" cy="2625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2B6A7-E0F6-580D-646D-9EAFECB8AE4D}"/>
              </a:ext>
            </a:extLst>
          </p:cNvPr>
          <p:cNvSpPr txBox="1"/>
          <p:nvPr/>
        </p:nvSpPr>
        <p:spPr>
          <a:xfrm rot="16200000">
            <a:off x="8601986" y="433048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(deg.)</a:t>
            </a:r>
          </a:p>
        </p:txBody>
      </p:sp>
    </p:spTree>
    <p:extLst>
      <p:ext uri="{BB962C8B-B14F-4D97-AF65-F5344CB8AC3E}">
        <p14:creationId xmlns:p14="http://schemas.microsoft.com/office/powerpoint/2010/main" val="12179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A6CB0-DAAF-CA4A-82DF-BC951B4A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Convergence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BC7D-A928-7D4F-A30B-AD8E3B82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Convergence history monitored and stopped by the user</a:t>
            </a:r>
          </a:p>
          <a:p>
            <a:r>
              <a:rPr lang="en-US" dirty="0"/>
              <a:t>Drag has converged within six significant digits for all cases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558C6-57DE-C048-BCC8-8F488AE63A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5093E6-E248-1749-B88A-27573FBEC974}" type="slidenum">
              <a:rPr lang="en-US" altLang="en-US" smtClean="0">
                <a:latin typeface="+mn-lt"/>
              </a:rPr>
              <a:pPr/>
              <a:t>9</a:t>
            </a:fld>
            <a:endParaRPr lang="en-US" altLang="en-US" dirty="0">
              <a:latin typeface="+mn-lt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F724204-4697-F248-8A4A-FAD50B73A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5" r="1507" b="2355"/>
          <a:stretch/>
        </p:blipFill>
        <p:spPr>
          <a:xfrm>
            <a:off x="2184064" y="2643211"/>
            <a:ext cx="3417611" cy="292608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39D5B516-0F0F-7E4C-9924-54B62C7E5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702" r="1956" b="2614"/>
          <a:stretch/>
        </p:blipFill>
        <p:spPr>
          <a:xfrm>
            <a:off x="6775916" y="2647727"/>
            <a:ext cx="3393059" cy="2926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0115D7-5DAE-004C-AC20-94A73DD461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9535" y="3226452"/>
            <a:ext cx="1892299" cy="14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35638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rgbClr val="00B050"/>
          </a:solidFill>
        </a:ln>
        <a:effectLst>
          <a:outerShdw blurRad="40000" dist="23000" dir="5400000" sx="1000" sy="1000" rotWithShape="0">
            <a:srgbClr val="000000">
              <a:alpha val="35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Carter-PeerReview" id="{E9849D58-2EF7-634D-9BB4-47E70275CA5F}" vid="{4FDBF699-08D2-7445-9B08-4DCA908E08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245785</TotalTime>
  <Words>944</Words>
  <Application>Microsoft Macintosh PowerPoint</Application>
  <PresentationFormat>Widescreen</PresentationFormat>
  <Paragraphs>217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Wingdings 2</vt:lpstr>
      <vt:lpstr>1_Default Design</vt:lpstr>
      <vt:lpstr>USM3D-ME Simulations for  DPW-VII: Expanding the Envelope</vt:lpstr>
      <vt:lpstr>Outline</vt:lpstr>
      <vt:lpstr>USM3D-ME (TetrUSS Flow Solver)</vt:lpstr>
      <vt:lpstr>USM3D-ME (TetrUSS Flow Solver)</vt:lpstr>
      <vt:lpstr>Compute Resources</vt:lpstr>
      <vt:lpstr>Grids</vt:lpstr>
      <vt:lpstr>Computational Approach</vt:lpstr>
      <vt:lpstr>Case 1a: Grid Convergence</vt:lpstr>
      <vt:lpstr>Case 1a: Convergence History</vt:lpstr>
      <vt:lpstr>Case 1a: Medium and Ultra Fine Grids</vt:lpstr>
      <vt:lpstr>Case 2a: Iterative Convergence</vt:lpstr>
      <vt:lpstr>Case 2a: Aerodynamic Performance</vt:lpstr>
      <vt:lpstr>Case 2a: Surface Separation Behavior</vt:lpstr>
      <vt:lpstr>Case 2a: Inboard Surface Cuts</vt:lpstr>
      <vt:lpstr>Case 2a: Mid-Span Surface Cuts</vt:lpstr>
      <vt:lpstr>Case 3: Reynolds Number Sweep</vt:lpstr>
      <vt:lpstr>Case 3: Surface Pressure Comparison</vt:lpstr>
      <vt:lpstr>Conclusions</vt:lpstr>
      <vt:lpstr>Acknowledgments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Pomeroy, Brent W (LARC-D301)</cp:lastModifiedBy>
  <cp:revision>718</cp:revision>
  <cp:lastPrinted>2019-08-12T20:23:05Z</cp:lastPrinted>
  <dcterms:created xsi:type="dcterms:W3CDTF">2018-06-19T14:38:36Z</dcterms:created>
  <dcterms:modified xsi:type="dcterms:W3CDTF">2022-06-25T04:10:33Z</dcterms:modified>
</cp:coreProperties>
</file>